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306" r:id="rId15"/>
    <p:sldId id="272" r:id="rId16"/>
    <p:sldId id="283" r:id="rId17"/>
    <p:sldId id="284" r:id="rId18"/>
    <p:sldId id="274" r:id="rId19"/>
    <p:sldId id="285" r:id="rId20"/>
    <p:sldId id="273" r:id="rId21"/>
    <p:sldId id="296" r:id="rId22"/>
    <p:sldId id="275" r:id="rId23"/>
    <p:sldId id="277" r:id="rId24"/>
    <p:sldId id="278" r:id="rId25"/>
    <p:sldId id="279" r:id="rId26"/>
    <p:sldId id="280" r:id="rId27"/>
    <p:sldId id="263" r:id="rId28"/>
    <p:sldId id="282" r:id="rId29"/>
    <p:sldId id="307" r:id="rId30"/>
    <p:sldId id="305" r:id="rId31"/>
    <p:sldId id="281" r:id="rId32"/>
    <p:sldId id="264" r:id="rId33"/>
    <p:sldId id="288" r:id="rId34"/>
    <p:sldId id="309" r:id="rId35"/>
    <p:sldId id="310" r:id="rId36"/>
    <p:sldId id="289" r:id="rId37"/>
    <p:sldId id="303" r:id="rId38"/>
    <p:sldId id="311" r:id="rId39"/>
    <p:sldId id="312" r:id="rId40"/>
    <p:sldId id="313" r:id="rId41"/>
    <p:sldId id="299" r:id="rId42"/>
    <p:sldId id="314" r:id="rId43"/>
    <p:sldId id="315" r:id="rId44"/>
    <p:sldId id="316" r:id="rId45"/>
    <p:sldId id="317" r:id="rId46"/>
    <p:sldId id="318" r:id="rId47"/>
    <p:sldId id="319" r:id="rId48"/>
    <p:sldId id="298" r:id="rId49"/>
    <p:sldId id="265" r:id="rId50"/>
    <p:sldId id="291" r:id="rId51"/>
    <p:sldId id="292" r:id="rId52"/>
    <p:sldId id="29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14"/>
    <p:restoredTop sz="96395"/>
  </p:normalViewPr>
  <p:slideViewPr>
    <p:cSldViewPr snapToGrid="0">
      <p:cViewPr varScale="1">
        <p:scale>
          <a:sx n="109" d="100"/>
          <a:sy n="109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12C9DA3-B111-92E5-342C-A5D7887E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07A7C8A-84BC-F9C7-299D-13F56354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to model and study how the signal varies over space and time for 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2098" t="-3561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967A7E8-C240-3D28-70AC-C7A7516B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2E959C2-725B-A623-3C8F-F7DE9280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Designing the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C910-4EAF-1B55-40B3-8894520E3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consider</a:t>
            </a:r>
          </a:p>
          <a:p>
            <a:pPr lvl="1"/>
            <a:r>
              <a:rPr lang="en-US" dirty="0"/>
              <a:t>Loss function and early stopping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Architecture and dimensionality reduction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Activation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Measures of accuracy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0" y="2119522"/>
            <a:ext cx="4581030" cy="3368086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F6E8FBE-8708-DF0E-7471-4F0A7D4E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96CA3383-5A82-71A1-C35A-685CF164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E650D854-AA03-031F-4A1C-D379851A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8245ADD5-7903-6465-C29D-D1736B93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D2F1E4A7-A3E6-1187-71B9-2DAA3F22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45DD1033-96A4-B841-E220-1CCDC2F8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VAEs for SKA tomography and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to carefully format our data so that we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Perform standardization on training and test data sets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7" y="1380465"/>
            <a:ext cx="3425787" cy="2518723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7CDA958-B558-3AD5-B86C-B2C84097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0" name="Picture 9" descr="A graph of blue lines&#10;&#10;AI-generated content may be incorrect.">
            <a:extLst>
              <a:ext uri="{FF2B5EF4-FFF2-40B4-BE49-F238E27FC236}">
                <a16:creationId xmlns:a16="http://schemas.microsoft.com/office/drawing/2014/main" id="{818BEB29-877F-F3DC-3723-D036C3CE5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47" y="3899188"/>
            <a:ext cx="3425787" cy="25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824BB466-515D-4CC5-CABA-D1BD0A69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739548E-42EB-1DCF-3B04-3C71BDCA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1E5E631-1A61-70A4-77BE-9CA39152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8" name="Picture 7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5B2799F2-5ABE-3BF3-BE5F-6938ADC8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24" y="3633053"/>
            <a:ext cx="3577004" cy="26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test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5C9A2759-D4AA-CD7C-905F-85F1DD95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[2104.04336]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9E56E6D-078A-12EB-4F97-7AF47C98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21cmVAE [2107.05581]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Also see 21cmLSTM [2410.07619]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BB7EC7-47BE-697B-3F63-F864AA70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AA8938A-23B7-76A3-7582-9EF9BE0D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547"/>
            <a:ext cx="10515600" cy="3180472"/>
          </a:xfrm>
        </p:spPr>
        <p:txBody>
          <a:bodyPr>
            <a:normAutofit/>
          </a:bodyPr>
          <a:lstStyle/>
          <a:p>
            <a:r>
              <a:rPr lang="en-US" dirty="0"/>
              <a:t>The idea is to compress the data so that we can predict a few parameters</a:t>
            </a:r>
          </a:p>
          <a:p>
            <a:endParaRPr lang="en-US" dirty="0"/>
          </a:p>
          <a:p>
            <a:r>
              <a:rPr lang="en-US" dirty="0"/>
              <a:t>And then reconstruct the signal from those parameters</a:t>
            </a:r>
          </a:p>
          <a:p>
            <a:endParaRPr lang="en-US" dirty="0"/>
          </a:p>
          <a:p>
            <a:r>
              <a:rPr lang="en-US" dirty="0"/>
              <a:t>The issue is that these techniques are often result in information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5B035C7-4E6B-87AB-6170-53466019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82D41B5-407E-E908-250B-16467777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D698250-E3DB-AE5B-1395-9306F3BB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6EF472C-8385-40B2-D247-A5D14EBA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Emulating the CMB power spectrum [2106.03846]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627D665-D2D1-3593-7F73-63376614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789FFB2-2213-D07B-34AE-879BCEC6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This is known as tomography</a:t>
            </a:r>
          </a:p>
          <a:p>
            <a:endParaRPr lang="en-US" dirty="0"/>
          </a:p>
          <a:p>
            <a:r>
              <a:rPr lang="en-US" dirty="0"/>
              <a:t>Can extract science from tomography and summary statistics like the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705891A-596D-4E6D-0E66-E1988EDD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70FDB-C5C1-7816-616B-7E2C4E5FA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CDC0-B5A4-D546-9809-40B4353A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 Fields and the 21cm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EA9A-1F46-6068-436C-500EBFB91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21cm signal during the cosmic dawn follows the distribution of galaxies</a:t>
            </a:r>
          </a:p>
          <a:p>
            <a:endParaRPr lang="en-US" dirty="0"/>
          </a:p>
          <a:p>
            <a:r>
              <a:rPr lang="en-US" dirty="0"/>
              <a:t>Distribution of galaxies is set by the initial density fluctuations in the early universe</a:t>
            </a:r>
          </a:p>
          <a:p>
            <a:endParaRPr lang="en-US" dirty="0"/>
          </a:p>
          <a:p>
            <a:r>
              <a:rPr lang="en-US" dirty="0"/>
              <a:t>This is a gaussian random field with some correlated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A39A5-68E4-D660-C5DF-D311CB43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905F2-2CDC-7BA3-CB30-578E7E93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C3650C3-A4A9-7FA0-B503-7E159352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0" name="Picture 9" descr="A screenshot of a grid&#10;&#10;AI-generated content may be incorrect.">
            <a:extLst>
              <a:ext uri="{FF2B5EF4-FFF2-40B4-BE49-F238E27FC236}">
                <a16:creationId xmlns:a16="http://schemas.microsoft.com/office/drawing/2014/main" id="{70CEBC8D-8BAE-40CA-9567-D57EA6E3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6" y="1917897"/>
            <a:ext cx="3950047" cy="34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9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339B1-55D7-CB6B-FDCD-9FC8C9C24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F685-2BDD-E2B9-C032-ABD4B48A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Random Fields and the 21cm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AF695-D27D-DF4E-D889-6EAF7DAE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1777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trick here is that you can have many different fields with the same properties</a:t>
            </a:r>
          </a:p>
          <a:p>
            <a:endParaRPr lang="en-US" dirty="0"/>
          </a:p>
          <a:p>
            <a:r>
              <a:rPr lang="en-US" dirty="0"/>
              <a:t>They share a power spectrum that encodes the correlations</a:t>
            </a:r>
          </a:p>
          <a:p>
            <a:endParaRPr lang="en-US" dirty="0"/>
          </a:p>
          <a:p>
            <a:r>
              <a:rPr lang="en-US" dirty="0"/>
              <a:t>That power spectrum and therefore field for 21-cm is dependent on astrophysics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60A20-1B1E-66E1-C123-A4D7D8B1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C2A75-DA2F-774B-0EB6-CD259867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63AA104-E40F-8B76-278A-F3FCDDE6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8" name="Picture 7" descr="A red and blue squares&#10;&#10;AI-generated content may be incorrect.">
            <a:extLst>
              <a:ext uri="{FF2B5EF4-FFF2-40B4-BE49-F238E27FC236}">
                <a16:creationId xmlns:a16="http://schemas.microsoft.com/office/drawing/2014/main" id="{24F7CF9A-62ED-A499-E9F0-21448046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61" y="3999309"/>
            <a:ext cx="9571273" cy="23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3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handle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Typically use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  <a:p>
            <a:endParaRPr lang="en-US" dirty="0"/>
          </a:p>
          <a:p>
            <a:r>
              <a:rPr lang="en-US" dirty="0"/>
              <a:t>Can also use </a:t>
            </a:r>
            <a:r>
              <a:rPr lang="en-US" dirty="0" err="1"/>
              <a:t>normalising</a:t>
            </a:r>
            <a:r>
              <a:rPr lang="en-US" dirty="0"/>
              <a:t> flows (next lecture) and diffusion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57FA8B58-DD87-AA1D-27C2-6D03B633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628B31-6E69-2FD5-0A16-6FFEB307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94F3-D676-1591-93C1-1F69201B6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6EDD-8814-5B31-A204-72092848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De-convolutional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972F7-7047-35BC-74B0-09D73F2C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13C1A-B77D-D1C2-C9BC-BED2D501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6D29-AF12-3D69-6B76-7193D0D5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idea here is to up sample an image</a:t>
            </a:r>
          </a:p>
          <a:p>
            <a:endParaRPr lang="en-US" dirty="0"/>
          </a:p>
          <a:p>
            <a:r>
              <a:rPr lang="en-US" dirty="0"/>
              <a:t>This is done by padding the image with zeros </a:t>
            </a:r>
          </a:p>
          <a:p>
            <a:endParaRPr lang="en-US" dirty="0"/>
          </a:p>
          <a:p>
            <a:r>
              <a:rPr lang="en-US" dirty="0"/>
              <a:t>Then running a convolution over it with a kernel that returns the same shape as the padded image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5FCBF67E-25B3-572F-D7BA-0CF5AEA9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BDB048-9AF2-A21D-EB43-D1B1C102CC31}"/>
              </a:ext>
            </a:extLst>
          </p:cNvPr>
          <p:cNvGrpSpPr/>
          <p:nvPr/>
        </p:nvGrpSpPr>
        <p:grpSpPr>
          <a:xfrm>
            <a:off x="7867650" y="1623219"/>
            <a:ext cx="2762250" cy="1600200"/>
            <a:chOff x="7537450" y="1690688"/>
            <a:chExt cx="2762250" cy="1600200"/>
          </a:xfrm>
        </p:grpSpPr>
        <p:pic>
          <p:nvPicPr>
            <p:cNvPr id="8" name="Picture 7" descr="A diagram of a pool&#10;&#10;AI-generated content may be incorrect.">
              <a:extLst>
                <a:ext uri="{FF2B5EF4-FFF2-40B4-BE49-F238E27FC236}">
                  <a16:creationId xmlns:a16="http://schemas.microsoft.com/office/drawing/2014/main" id="{3A59757C-A437-ADB5-D5A5-4524F3CC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2553"/>
            <a:stretch/>
          </p:blipFill>
          <p:spPr>
            <a:xfrm>
              <a:off x="7556500" y="1690688"/>
              <a:ext cx="2743200" cy="1600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877815-FD6D-2099-CB33-374E2E4689A9}"/>
                </a:ext>
              </a:extLst>
            </p:cNvPr>
            <p:cNvSpPr/>
            <p:nvPr/>
          </p:nvSpPr>
          <p:spPr>
            <a:xfrm>
              <a:off x="7537450" y="2539207"/>
              <a:ext cx="1231900" cy="684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4" name="Picture 2" descr="Narrow and same types of convolution. The filter has size 3 × 3. | Download  Scientific Diagram">
            <a:extLst>
              <a:ext uri="{FF2B5EF4-FFF2-40B4-BE49-F238E27FC236}">
                <a16:creationId xmlns:a16="http://schemas.microsoft.com/office/drawing/2014/main" id="{037DC45A-492E-616B-1DB4-5617D1DA4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5" b="22260"/>
          <a:stretch/>
        </p:blipFill>
        <p:spPr bwMode="auto">
          <a:xfrm>
            <a:off x="7581900" y="3461068"/>
            <a:ext cx="3035300" cy="192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41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E95E-E3DE-5A73-ACE9-303CDB70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7791-560E-11E1-1893-1B70680E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Variational Autoencoders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163AF-943A-45D4-D88D-DDBA0CC5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2DEA5-7AFA-3458-AA27-17FF11FF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1BD46-3FE7-2B79-34F4-2F4CDBDB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want a way to emulate the tomographic images with certain characteristics that captures the stochastic nature of the fields</a:t>
            </a:r>
          </a:p>
          <a:p>
            <a:endParaRPr lang="en-US" dirty="0"/>
          </a:p>
          <a:p>
            <a:r>
              <a:rPr lang="en-US" dirty="0"/>
              <a:t>We can do this with variational autoencoders</a:t>
            </a:r>
          </a:p>
          <a:p>
            <a:endParaRPr lang="en-US" dirty="0"/>
          </a:p>
          <a:p>
            <a:r>
              <a:rPr lang="en-US" dirty="0"/>
              <a:t>They are composed of two components an encoder and a decoder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83E8BD2-6BA5-6B1D-3914-36EB6EAD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026" name="Picture 2" descr="Autoencoders, Variational Autoencoders (VAE) and β-VAE | by Rushikesh  Shende | Medium">
            <a:extLst>
              <a:ext uri="{FF2B5EF4-FFF2-40B4-BE49-F238E27FC236}">
                <a16:creationId xmlns:a16="http://schemas.microsoft.com/office/drawing/2014/main" id="{B8459A02-F1CC-00E3-CE0A-FC2042835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2359194"/>
            <a:ext cx="5048250" cy="307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4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Nested Sampling and other MCMC algorithms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E4F1EE0-8801-51AA-33FE-110C10A3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BD72E-A3FF-40E0-17EC-710A8683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4498-01C4-4785-277E-346C4AE3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latent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D6275-BC66-515D-2DAA-3EA6AE55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369D5-0785-12DF-487E-C39C57EC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555F-D121-93CD-FC75-DB273F57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goal of the encoder is to compress the image into a latent space that closely resembles a known analytic distribution</a:t>
            </a:r>
          </a:p>
          <a:p>
            <a:endParaRPr lang="en-US" dirty="0"/>
          </a:p>
          <a:p>
            <a:r>
              <a:rPr lang="en-US" dirty="0"/>
              <a:t>Typically use a standard normal distribution</a:t>
            </a:r>
          </a:p>
          <a:p>
            <a:endParaRPr lang="en-US" dirty="0"/>
          </a:p>
          <a:p>
            <a:r>
              <a:rPr lang="en-US" dirty="0"/>
              <a:t>Learn a mean and variance conditioned on the parameters of the power spectrum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6F87DEF-FA63-EBEA-A10D-30C907CB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2050" name="Picture 2" descr="Multivariate Normal Distribution">
            <a:extLst>
              <a:ext uri="{FF2B5EF4-FFF2-40B4-BE49-F238E27FC236}">
                <a16:creationId xmlns:a16="http://schemas.microsoft.com/office/drawing/2014/main" id="{C898FE01-7B1B-6BE0-2F89-5419B6AD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690688"/>
            <a:ext cx="5232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1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encoder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468635" y="3296729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2409437" y="31969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2561837" y="33493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2714237" y="35017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2866637" y="36541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019037" y="3806563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065351" y="2535244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7513865" y="3319055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004819" y="3306490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8495773" y="3319054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2161334" y="2566498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4599698" y="2123608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6783993" y="190173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7446622" y="2766488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699579" y="2831949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4230124" y="28157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4382524" y="29681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4534924" y="31205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4687324" y="32729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4839724" y="342537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4989566" y="35630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5141966" y="37154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5294366" y="38678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5446766" y="40202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5599166" y="4172642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5A01B71-31C1-CE9D-01CD-7E9DD42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789794-9523-E3DD-E70F-E87DF67EDB47}"/>
              </a:ext>
            </a:extLst>
          </p:cNvPr>
          <p:cNvSpPr/>
          <p:nvPr/>
        </p:nvSpPr>
        <p:spPr>
          <a:xfrm>
            <a:off x="7065351" y="4500034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EF81C-54AE-60E7-631E-6415256259E8}"/>
              </a:ext>
            </a:extLst>
          </p:cNvPr>
          <p:cNvSpPr/>
          <p:nvPr/>
        </p:nvSpPr>
        <p:spPr>
          <a:xfrm>
            <a:off x="8965300" y="306326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0A2DD-7E20-8865-FFDD-542CF6D04DE8}"/>
              </a:ext>
            </a:extLst>
          </p:cNvPr>
          <p:cNvSpPr/>
          <p:nvPr/>
        </p:nvSpPr>
        <p:spPr>
          <a:xfrm>
            <a:off x="8981575" y="4096119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4955E-EEB9-D7A7-D221-B5794CB2D96F}"/>
              </a:ext>
            </a:extLst>
          </p:cNvPr>
          <p:cNvSpPr txBox="1"/>
          <p:nvPr/>
        </p:nvSpPr>
        <p:spPr>
          <a:xfrm>
            <a:off x="6436813" y="5463145"/>
            <a:ext cx="1389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Power Spectrum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C947B7-5608-EDB3-D984-6231FC471D3C}"/>
                  </a:ext>
                </a:extLst>
              </p:cNvPr>
              <p:cNvSpPr txBox="1"/>
              <p:nvPr/>
            </p:nvSpPr>
            <p:spPr>
              <a:xfrm>
                <a:off x="9193058" y="3311932"/>
                <a:ext cx="7495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C947B7-5608-EDB3-D984-6231FC471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058" y="3311932"/>
                <a:ext cx="749501" cy="307777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F9269C-2174-33AE-577F-F076DE83ED22}"/>
                  </a:ext>
                </a:extLst>
              </p:cNvPr>
              <p:cNvSpPr txBox="1"/>
              <p:nvPr/>
            </p:nvSpPr>
            <p:spPr>
              <a:xfrm>
                <a:off x="9223594" y="4415957"/>
                <a:ext cx="758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14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F9269C-2174-33AE-577F-F076DE83E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594" y="4415957"/>
                <a:ext cx="75860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54FDC06-1C7F-4EBF-1E96-17BC7A9E7B4E}"/>
              </a:ext>
            </a:extLst>
          </p:cNvPr>
          <p:cNvSpPr/>
          <p:nvPr/>
        </p:nvSpPr>
        <p:spPr>
          <a:xfrm>
            <a:off x="10388974" y="356944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92CEED-74E8-13DE-D125-D23EDF025257}"/>
                  </a:ext>
                </a:extLst>
              </p:cNvPr>
              <p:cNvSpPr txBox="1"/>
              <p:nvPr/>
            </p:nvSpPr>
            <p:spPr>
              <a:xfrm>
                <a:off x="10505236" y="3856897"/>
                <a:ext cx="1558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400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92CEED-74E8-13DE-D125-D23EDF025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236" y="3856897"/>
                <a:ext cx="1558247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B4664-C193-1460-107F-CDEE93F8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8B4F-7590-238C-566B-F47979D7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decoder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E4443-7D23-0565-67F5-D9E22785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DE8FA-68AC-B591-A419-0EBF9F08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D12C6-D5A9-5D7F-4450-0FF3B82D5284}"/>
              </a:ext>
            </a:extLst>
          </p:cNvPr>
          <p:cNvSpPr/>
          <p:nvPr/>
        </p:nvSpPr>
        <p:spPr>
          <a:xfrm>
            <a:off x="4090679" y="3475443"/>
            <a:ext cx="876065" cy="815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8E82A-1A2D-F110-69F6-9565F20E081D}"/>
              </a:ext>
            </a:extLst>
          </p:cNvPr>
          <p:cNvSpPr/>
          <p:nvPr/>
        </p:nvSpPr>
        <p:spPr>
          <a:xfrm>
            <a:off x="5542058" y="31618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10C1A-CDE6-A060-9C0F-70B93A83677B}"/>
              </a:ext>
            </a:extLst>
          </p:cNvPr>
          <p:cNvSpPr/>
          <p:nvPr/>
        </p:nvSpPr>
        <p:spPr>
          <a:xfrm>
            <a:off x="5694458" y="33142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57AE31-E734-5F3E-0E7E-F753EE3CE40E}"/>
              </a:ext>
            </a:extLst>
          </p:cNvPr>
          <p:cNvSpPr/>
          <p:nvPr/>
        </p:nvSpPr>
        <p:spPr>
          <a:xfrm>
            <a:off x="5846858" y="34666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C7F1B6-434E-E648-DF99-0FC2D5CC11DB}"/>
              </a:ext>
            </a:extLst>
          </p:cNvPr>
          <p:cNvSpPr/>
          <p:nvPr/>
        </p:nvSpPr>
        <p:spPr>
          <a:xfrm>
            <a:off x="5999258" y="36190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8BCA71-B3E7-F8C4-A9D7-BE3B0B5241CA}"/>
              </a:ext>
            </a:extLst>
          </p:cNvPr>
          <p:cNvSpPr/>
          <p:nvPr/>
        </p:nvSpPr>
        <p:spPr>
          <a:xfrm>
            <a:off x="6151658" y="3771434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91FD9A-CF43-080A-388B-5845A7C70F3C}"/>
              </a:ext>
            </a:extLst>
          </p:cNvPr>
          <p:cNvSpPr/>
          <p:nvPr/>
        </p:nvSpPr>
        <p:spPr>
          <a:xfrm>
            <a:off x="3456379" y="2962527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34DD6B-FA61-7953-B23B-5543FC00B87B}"/>
              </a:ext>
            </a:extLst>
          </p:cNvPr>
          <p:cNvSpPr/>
          <p:nvPr/>
        </p:nvSpPr>
        <p:spPr>
          <a:xfrm>
            <a:off x="1980059" y="3310139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CAFB3-6E0C-70EC-E3ED-AE484D053709}"/>
              </a:ext>
            </a:extLst>
          </p:cNvPr>
          <p:cNvSpPr/>
          <p:nvPr/>
        </p:nvSpPr>
        <p:spPr>
          <a:xfrm>
            <a:off x="2471013" y="3297574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ADF8DC-5CD0-BCDD-94FC-566248D8A847}"/>
              </a:ext>
            </a:extLst>
          </p:cNvPr>
          <p:cNvSpPr/>
          <p:nvPr/>
        </p:nvSpPr>
        <p:spPr>
          <a:xfrm>
            <a:off x="2961967" y="3310138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C20CEC-8604-74FC-9AFA-0FF87F0CD75A}"/>
              </a:ext>
            </a:extLst>
          </p:cNvPr>
          <p:cNvSpPr txBox="1"/>
          <p:nvPr/>
        </p:nvSpPr>
        <p:spPr>
          <a:xfrm>
            <a:off x="5468269" y="2531369"/>
            <a:ext cx="136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Upsampling</a:t>
            </a:r>
            <a:r>
              <a:rPr lang="en-US" sz="1400" dirty="0"/>
              <a:t> and</a:t>
            </a:r>
          </a:p>
          <a:p>
            <a:pPr algn="ctr"/>
            <a:r>
              <a:rPr lang="en-US" sz="1400" dirty="0"/>
              <a:t>convolution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3D9D62-961B-BC54-B3BC-E6614AC8DD32}"/>
              </a:ext>
            </a:extLst>
          </p:cNvPr>
          <p:cNvSpPr txBox="1"/>
          <p:nvPr/>
        </p:nvSpPr>
        <p:spPr>
          <a:xfrm>
            <a:off x="7585952" y="2084152"/>
            <a:ext cx="116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A69BC8-3CF4-EF19-EDA5-202711DBCAFC}"/>
              </a:ext>
            </a:extLst>
          </p:cNvPr>
          <p:cNvSpPr txBox="1"/>
          <p:nvPr/>
        </p:nvSpPr>
        <p:spPr>
          <a:xfrm>
            <a:off x="1912816" y="2757572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C8F004-A66F-C201-7B77-FD18306E43F4}"/>
              </a:ext>
            </a:extLst>
          </p:cNvPr>
          <p:cNvSpPr txBox="1"/>
          <p:nvPr/>
        </p:nvSpPr>
        <p:spPr>
          <a:xfrm>
            <a:off x="4061051" y="3089611"/>
            <a:ext cx="93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Reshaping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EC6051-802D-2181-9102-D093DF6F92D8}"/>
              </a:ext>
            </a:extLst>
          </p:cNvPr>
          <p:cNvSpPr/>
          <p:nvPr/>
        </p:nvSpPr>
        <p:spPr>
          <a:xfrm>
            <a:off x="7216378" y="27763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FA418D-86AC-9FA5-631C-35AA85EF3C66}"/>
              </a:ext>
            </a:extLst>
          </p:cNvPr>
          <p:cNvSpPr/>
          <p:nvPr/>
        </p:nvSpPr>
        <p:spPr>
          <a:xfrm>
            <a:off x="7368778" y="29287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68C018-9F9A-DD74-E25B-959EB14279E3}"/>
              </a:ext>
            </a:extLst>
          </p:cNvPr>
          <p:cNvSpPr/>
          <p:nvPr/>
        </p:nvSpPr>
        <p:spPr>
          <a:xfrm>
            <a:off x="7521178" y="30811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21C06F-A4F5-CAD5-23C9-244F874EBD08}"/>
              </a:ext>
            </a:extLst>
          </p:cNvPr>
          <p:cNvSpPr/>
          <p:nvPr/>
        </p:nvSpPr>
        <p:spPr>
          <a:xfrm>
            <a:off x="7673578" y="32335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FA1973-867C-687E-3877-81527C206510}"/>
              </a:ext>
            </a:extLst>
          </p:cNvPr>
          <p:cNvSpPr/>
          <p:nvPr/>
        </p:nvSpPr>
        <p:spPr>
          <a:xfrm>
            <a:off x="7825978" y="338591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88F271-1344-228B-8F8F-A88E3ADC874C}"/>
              </a:ext>
            </a:extLst>
          </p:cNvPr>
          <p:cNvSpPr/>
          <p:nvPr/>
        </p:nvSpPr>
        <p:spPr>
          <a:xfrm>
            <a:off x="7975820" y="35235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938854-58C6-402B-794B-E8458EC381AD}"/>
              </a:ext>
            </a:extLst>
          </p:cNvPr>
          <p:cNvSpPr/>
          <p:nvPr/>
        </p:nvSpPr>
        <p:spPr>
          <a:xfrm>
            <a:off x="8128220" y="36759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C265DD-3924-3624-F8B4-88F299E8CD0F}"/>
              </a:ext>
            </a:extLst>
          </p:cNvPr>
          <p:cNvSpPr/>
          <p:nvPr/>
        </p:nvSpPr>
        <p:spPr>
          <a:xfrm>
            <a:off x="8280620" y="38283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7A1F47-063F-DC37-DA82-3228799271CF}"/>
              </a:ext>
            </a:extLst>
          </p:cNvPr>
          <p:cNvSpPr/>
          <p:nvPr/>
        </p:nvSpPr>
        <p:spPr>
          <a:xfrm>
            <a:off x="8433020" y="39807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421E75-4249-2495-DC07-F319F3DA963E}"/>
              </a:ext>
            </a:extLst>
          </p:cNvPr>
          <p:cNvSpPr/>
          <p:nvPr/>
        </p:nvSpPr>
        <p:spPr>
          <a:xfrm>
            <a:off x="8585420" y="413318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FE2EE4C-9D14-BA1A-0201-27A289D7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C7A1A-0FFC-7628-7FA7-F262F2E47A53}"/>
              </a:ext>
            </a:extLst>
          </p:cNvPr>
          <p:cNvSpPr/>
          <p:nvPr/>
        </p:nvSpPr>
        <p:spPr>
          <a:xfrm>
            <a:off x="1547800" y="398014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40CF47-6817-84A8-D93B-4F6D75052590}"/>
              </a:ext>
            </a:extLst>
          </p:cNvPr>
          <p:cNvSpPr txBox="1"/>
          <p:nvPr/>
        </p:nvSpPr>
        <p:spPr>
          <a:xfrm>
            <a:off x="213705" y="4093419"/>
            <a:ext cx="1389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Power Spectrum</a:t>
            </a:r>
          </a:p>
          <a:p>
            <a:pPr algn="ctr"/>
            <a:r>
              <a:rPr lang="en-US" sz="1400" dirty="0"/>
              <a:t>Parameters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27C4C-3261-A075-5266-BC69EC34A352}"/>
              </a:ext>
            </a:extLst>
          </p:cNvPr>
          <p:cNvSpPr/>
          <p:nvPr/>
        </p:nvSpPr>
        <p:spPr>
          <a:xfrm>
            <a:off x="1566703" y="2974132"/>
            <a:ext cx="135012" cy="84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D85BB-EC22-18CD-87DE-7931BDDE7049}"/>
                  </a:ext>
                </a:extLst>
              </p:cNvPr>
              <p:cNvSpPr txBox="1"/>
              <p:nvPr/>
            </p:nvSpPr>
            <p:spPr>
              <a:xfrm>
                <a:off x="870780" y="3243500"/>
                <a:ext cx="7736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400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D85BB-EC22-18CD-87DE-7931BDDE7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80" y="3243500"/>
                <a:ext cx="773610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9493E01-ADA0-F9A9-1F9F-BA2F9583D5C4}"/>
              </a:ext>
            </a:extLst>
          </p:cNvPr>
          <p:cNvSpPr/>
          <p:nvPr/>
        </p:nvSpPr>
        <p:spPr>
          <a:xfrm>
            <a:off x="9765275" y="2652266"/>
            <a:ext cx="1965857" cy="1933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2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2A468-86F2-7CA1-4AFD-12357725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0E3E-3DDD-468E-1392-20F156C1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Toy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AB394-DBEE-139C-9966-D09060D2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A354C-62B6-1BFC-C766-0FA674B7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CA674A8-85F0-5441-5549-6F9F9918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D3A63D6-6252-D8FF-EE88-0291E7F7E2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generate gaussian random fields with a given power spectrum equal to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a free parameter in the model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D3A63D6-6252-D8FF-EE88-0291E7F7E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omparison of a graph and a diagram&#10;&#10;AI-generated content may be incorrect.">
            <a:extLst>
              <a:ext uri="{FF2B5EF4-FFF2-40B4-BE49-F238E27FC236}">
                <a16:creationId xmlns:a16="http://schemas.microsoft.com/office/drawing/2014/main" id="{83CB5F04-715D-98FA-3AA4-844CC1BE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2530576"/>
            <a:ext cx="5257800" cy="263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56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5A0A-0227-04A2-4960-BC24624C2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1652-3028-59E7-0C56-B7AA8F39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4D2D3-31F7-E429-1765-0B968D56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4DA7-DA80-037F-5F74-4BC7A722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B96A956-BCF7-06FE-710F-5C2574DB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02E61-3E8C-D16D-CF66-D752011E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9982200" cy="1325563"/>
          </a:xfrm>
        </p:spPr>
        <p:txBody>
          <a:bodyPr>
            <a:normAutofit/>
          </a:bodyPr>
          <a:lstStyle/>
          <a:p>
            <a:r>
              <a:rPr lang="en-GB" dirty="0"/>
              <a:t>The goal is to train the encoder-decoder pair so that </a:t>
            </a:r>
          </a:p>
          <a:p>
            <a:pPr lvl="1"/>
            <a:r>
              <a:rPr lang="en-GB" dirty="0"/>
              <a:t>the latent space looks a lot like the standard normal</a:t>
            </a:r>
          </a:p>
          <a:p>
            <a:pPr lvl="1"/>
            <a:r>
              <a:rPr lang="en-GB" dirty="0"/>
              <a:t>And the images are reconstructed well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0FC2BF-C1FE-A70E-2B71-46C1BB3C00D1}"/>
                  </a:ext>
                </a:extLst>
              </p:cNvPr>
              <p:cNvSpPr txBox="1"/>
              <p:nvPr/>
            </p:nvSpPr>
            <p:spPr>
              <a:xfrm>
                <a:off x="2543246" y="3819034"/>
                <a:ext cx="6572108" cy="1045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𝑃𝑟𝑒𝑑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0FC2BF-C1FE-A70E-2B71-46C1BB3C0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46" y="3819034"/>
                <a:ext cx="6572108" cy="1045543"/>
              </a:xfrm>
              <a:prstGeom prst="rect">
                <a:avLst/>
              </a:prstGeom>
              <a:blipFill>
                <a:blip r:embed="rId2"/>
                <a:stretch>
                  <a:fillRect t="-144048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057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AFCB1-145F-224F-BBB0-A06384B1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3487-9BBC-F4C7-E62C-A24389E3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of training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88D85-F73D-3CF2-9AF7-F736596A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0D8AB-F745-D890-1ACB-DAFD061A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EA9BC6B-C9FC-440B-1405-004F18A7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3D5351B2-7D8B-D908-42CB-3D343218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80" y="1386620"/>
            <a:ext cx="6642240" cy="4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68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A738D-2CA3-03E9-BD43-821A6689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AFD8-077B-1F98-5585-6C145192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of training output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23E5B-E725-C935-48D8-A7F33511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1E77C-6553-B3FB-BCAC-B0682D5C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02FFCCF-C5FE-03E9-1FC2-BF9B0B4A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1EE8B28-A246-20BD-B4F3-750A934C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98" y="1314827"/>
            <a:ext cx="6774403" cy="48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E878C-307A-7A72-2B96-8C6DC783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076E-0A08-8146-1BA1-2D8A926D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Generating new samples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60EBC-DC7E-9BEA-4019-F96B8395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BE05E-773D-B64E-A64C-1F5D5EEB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ACAB7F3-D503-7B08-9218-3F9993B37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18A91-D6E7-BAD0-50E6-6BB6287E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698"/>
            <a:ext cx="108712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can draw samples from the normal distribution</a:t>
            </a:r>
          </a:p>
          <a:p>
            <a:r>
              <a:rPr lang="en-US" dirty="0"/>
              <a:t>Put them into the decoder with a value for the slope of the power spectrum and generate new </a:t>
            </a:r>
            <a:r>
              <a:rPr lang="en-US" dirty="0" err="1"/>
              <a:t>realisaitons</a:t>
            </a:r>
            <a:r>
              <a:rPr lang="en-US" dirty="0"/>
              <a:t> of the density field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68044FD9-35C3-05B7-09FC-26ABA55C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2932679"/>
            <a:ext cx="6946900" cy="32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79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In practice we would likely just emulate the power spectrum directly</a:t>
            </a:r>
          </a:p>
          <a:p>
            <a:endParaRPr lang="en-US" dirty="0"/>
          </a:p>
          <a:p>
            <a:r>
              <a:rPr lang="en-US" dirty="0"/>
              <a:t>But it’s a nice example of how to work with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[2309.05697]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 dirty="0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81BDB73-4DF5-2B53-421B-200FD67F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EA988A8-C841-0A64-D090-A63185E3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and other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[2204.04491],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Lovick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</a:t>
                </a:r>
                <a:r>
                  <a:rPr lang="en-GB" b="0" i="0" u="none" strike="noStrike" dirty="0">
                    <a:solidFill>
                      <a:srgbClr val="212121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2312.02075]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F55EA6-6D70-D8FB-D2E4-922F4956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13B352E-D3A4-84C3-AE0D-FD07F1B4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E7B8E-1CC1-2BB3-92D0-1DBDFD637919}"/>
              </a:ext>
            </a:extLst>
          </p:cNvPr>
          <p:cNvSpPr txBox="1"/>
          <p:nvPr/>
        </p:nvSpPr>
        <p:spPr>
          <a:xfrm>
            <a:off x="2969819" y="5169172"/>
            <a:ext cx="625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Slides available at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htjb</a:t>
            </a:r>
            <a:r>
              <a:rPr lang="en-US" sz="1800" dirty="0"/>
              <a:t>/Talks (and Moodle!)</a:t>
            </a:r>
          </a:p>
          <a:p>
            <a:pPr marL="0" indent="0" algn="ctr">
              <a:buNone/>
            </a:pPr>
            <a:r>
              <a:rPr lang="en-US" sz="1800" dirty="0"/>
              <a:t>Example codes on </a:t>
            </a:r>
            <a:r>
              <a:rPr lang="en-US" sz="1800" dirty="0" err="1"/>
              <a:t>github</a:t>
            </a:r>
            <a:r>
              <a:rPr lang="en-US" sz="1800" dirty="0"/>
              <a:t> too!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86B039A-3E25-65E7-1E29-7B52B530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75B5321-0072-9DDA-BF02-40B36E15D0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|2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|−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D794D09-1ED6-EFDB-9A25-DE5A45C9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0904FB6D-307E-FEF1-294D-68D79F5E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of hours to hours per Nested Sampling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85A6874-D47A-5192-E97A-F49B0919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69B428F-EF45-90A0-FC6D-2C4B2804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2631</Words>
  <Application>Microsoft Macintosh PowerPoint</Application>
  <PresentationFormat>Widescreen</PresentationFormat>
  <Paragraphs>489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Designing the emulator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Dimensionality Reduction</vt:lpstr>
      <vt:lpstr>Principle Component Analysis</vt:lpstr>
      <vt:lpstr>Principle Component Analysis</vt:lpstr>
      <vt:lpstr>Cosmopower</vt:lpstr>
      <vt:lpstr>21-cm Power Spectrum with the SKA</vt:lpstr>
      <vt:lpstr>The SKA and 21-cm Cosmology</vt:lpstr>
      <vt:lpstr>Random Fields and the 21cm signal</vt:lpstr>
      <vt:lpstr>Random Fields and the 21cm signal</vt:lpstr>
      <vt:lpstr>How do we handle images?</vt:lpstr>
      <vt:lpstr>Convolutional Layers</vt:lpstr>
      <vt:lpstr>De-convolutional Layers</vt:lpstr>
      <vt:lpstr>Variational Autoencoders</vt:lpstr>
      <vt:lpstr>The latent space</vt:lpstr>
      <vt:lpstr>The encoder</vt:lpstr>
      <vt:lpstr>The decoder</vt:lpstr>
      <vt:lpstr>Toy example</vt:lpstr>
      <vt:lpstr>Training</vt:lpstr>
      <vt:lpstr>Example of training output</vt:lpstr>
      <vt:lpstr>Example of training output</vt:lpstr>
      <vt:lpstr>Generating new samples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45</cp:revision>
  <dcterms:created xsi:type="dcterms:W3CDTF">2024-01-02T17:05:58Z</dcterms:created>
  <dcterms:modified xsi:type="dcterms:W3CDTF">2025-03-17T12:59:35Z</dcterms:modified>
</cp:coreProperties>
</file>